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9" r:id="rId2"/>
    <p:sldId id="323" r:id="rId3"/>
    <p:sldId id="271" r:id="rId4"/>
    <p:sldId id="326" r:id="rId5"/>
    <p:sldId id="327" r:id="rId6"/>
    <p:sldId id="328" r:id="rId7"/>
    <p:sldId id="330" r:id="rId8"/>
    <p:sldId id="256" r:id="rId9"/>
    <p:sldId id="329" r:id="rId10"/>
    <p:sldId id="331" r:id="rId11"/>
    <p:sldId id="333" r:id="rId12"/>
    <p:sldId id="334" r:id="rId13"/>
    <p:sldId id="335" r:id="rId14"/>
    <p:sldId id="332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9"/>
    <p:restoredTop sz="73236"/>
  </p:normalViewPr>
  <p:slideViewPr>
    <p:cSldViewPr snapToGrid="0" snapToObjects="1">
      <p:cViewPr varScale="1">
        <p:scale>
          <a:sx n="92" d="100"/>
          <a:sy n="92" d="100"/>
        </p:scale>
        <p:origin x="1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AE81C-E5FE-A645-8758-D718B7802158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CFF8B-1D73-C841-9B45-FCFB59796E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938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hat-is-kubernete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云原生</a:t>
            </a:r>
            <a:r>
              <a:rPr lang="en-US" altLang="zh-CN" dirty="0"/>
              <a:t>/</a:t>
            </a:r>
            <a:r>
              <a:rPr lang="zh-CN" altLang="en-US" dirty="0"/>
              <a:t>容器云的机器学习在线服务资源调度系统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197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延迟对时间曲线，</a:t>
            </a:r>
            <a:endParaRPr lang="en-US" altLang="zh-CN" dirty="0"/>
          </a:p>
          <a:p>
            <a:r>
              <a:rPr lang="en-US" altLang="zh-CN" dirty="0"/>
              <a:t>QPS</a:t>
            </a:r>
            <a:r>
              <a:rPr lang="zh-CN" altLang="en-US" dirty="0"/>
              <a:t> </a:t>
            </a:r>
            <a:r>
              <a:rPr lang="en-US" altLang="zh-CN" dirty="0"/>
              <a:t>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QPS</a:t>
            </a:r>
            <a:r>
              <a:rPr lang="zh-CN" altLang="en-US" dirty="0"/>
              <a:t> </a:t>
            </a:r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560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54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56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0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Production-Grade Container Orchestration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container deployment, scaling, and management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Kubernetes (K8s)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open-source system for automating deployment, scaling, and management of containerized applications.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7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7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31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464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389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7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5D210-7BFE-D349-895B-037C2E493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388B6E-569C-004B-837E-7C136D07E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BE2FFD-F2FC-D04D-AE4E-7DE0F74E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E4F2C9-BF03-CC4B-8240-28EFA4DF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0FDE0-9940-D040-A394-371F2190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14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A2E27-D504-694F-AF9A-BD65CF56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80CE54-2EDE-314E-A366-C65A93B27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C0F1A2-53BF-4D42-87D7-2071E595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EE55E-F418-DF4C-A36A-069AD4BE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29D4B7-ABCE-6741-94D1-F2891D11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47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DAF76B-FF62-1341-A3EA-49789114A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D082C2-D598-3E44-9A0D-403FC6F98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D3AF3-4C56-074D-AA79-8A334C1C2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438C4-C7E6-B049-B99F-EDAABFA6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5A1EE-DE4F-E64F-A46B-191EFB10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971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文本占位符 77">
            <a:extLst>
              <a:ext uri="{FF2B5EF4-FFF2-40B4-BE49-F238E27FC236}">
                <a16:creationId xmlns:a16="http://schemas.microsoft.com/office/drawing/2014/main" id="{C2EE9811-84DA-482E-9F23-3E456E5B51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156B0322-864D-4376-AB61-7454A2C85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  <p:extLst>
      <p:ext uri="{BB962C8B-B14F-4D97-AF65-F5344CB8AC3E}">
        <p14:creationId xmlns:p14="http://schemas.microsoft.com/office/powerpoint/2010/main" val="15143345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0BFB9A-C912-4D22-97BB-85D3A37635C3}"/>
              </a:ext>
            </a:extLst>
          </p:cNvPr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EDEC979-C50A-44A2-A581-D5B79A9EF3AC}"/>
              </a:ext>
            </a:extLst>
          </p:cNvPr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  <p:extLst>
      <p:ext uri="{BB962C8B-B14F-4D97-AF65-F5344CB8AC3E}">
        <p14:creationId xmlns:p14="http://schemas.microsoft.com/office/powerpoint/2010/main" val="136383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098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6088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51AC-7AB5-BE4B-9CD9-D5980E15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D61BF-A098-A043-BAFF-EDB7939D8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A6B59-190C-7C43-A7BB-36C715D3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7DFCD1-EA41-7740-A294-115F1191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78CFA-65A9-2040-BAC5-EE5BC71C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38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C6CAB-09A9-C04C-B32B-FA429D8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75B6A7-3062-2C4D-B6F4-BC0BCA787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E0681-41AA-C849-BA42-B89C1894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17320-59C1-6F4D-92C2-426A7B10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DF979-A9D3-F540-B384-97F68C93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595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F7EDD-D735-4247-ACF4-0E163055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626F1-73D7-8544-AAAC-BFC587D80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EF90F0-2C7B-4649-8C85-8D4183F31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CFBEFC-B592-9840-A2F2-46DE9D8F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542A10-36FD-F84F-98D8-5598E4B6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1A70A0-CFEC-6242-9C17-27B660069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9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446AE-6A24-824C-AEAD-0F7C7FF9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DB96D4-D9FD-E24F-ABC6-96CB807A0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7ECD99-9DBF-9644-8116-1B9B50AE8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C6767A-4827-4541-816A-F210D1162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B13A23-063D-CD40-A495-4D546479E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C01438-41E1-1346-A7E3-D42D79D1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7E6F1E-1E1D-4C4B-B302-F904EE28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D77ED8-4510-7143-ADF7-2E0BFB9B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37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7E431-92F8-CD48-AB8A-56314F92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AD00E1-E0AE-FA43-AD09-A134A2B8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8FF4D2-7945-054D-AB39-F74D31C1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056716-E484-EB4E-8126-D5CEAEA1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33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C221FF-E29F-0B47-B843-07099DAD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3CA848-9B53-5E45-B97E-28EE4A16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C5DEBB-DF53-7A49-880D-A08021C6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55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177C1-DB15-C24E-939B-6AF80C8B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88E71-F98B-4D43-8351-C17500016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8F4C92-B67F-9640-9F61-C5A3107D5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FA0DD8-A942-B847-865B-3039C453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533F9A-5C2D-F74F-BD46-F4AE9C6B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2BE660-6619-574F-BCCE-74AAE796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58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FEA17-9D0B-6149-A799-22268B52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28F28C-08BD-AA49-B653-B02FDD9C3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FA7049-10BC-BD40-A5CF-A0DC70387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D4C4E-FD1A-EE4D-B7C1-E79CAC6C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E9F6FF-4DA9-2F40-9A62-3B2DFB3A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AD62B4-61B8-6748-AE82-6EEE9BCF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9860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62C459-610C-7641-8364-CC6FBCC0E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4E41B7-DE59-E44F-B19E-92C6A4AFD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63AC9-27F7-4348-B437-3C88787C4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2ABE1-6CBD-224D-8109-6231AF250D2C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9E49F-77EB-B245-AD71-791098004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F3CCA-0298-1045-BF8C-A5480AF23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0BE08-FEDA-2F49-BF28-737F165D6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090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61B86F49-CCE0-4E1A-8F78-9E6856803B19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6FE21-732E-44F5-8F1D-2ED5FD7FAA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于振云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1B14B8F-A231-48E8-ACE8-EC35186C54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02" y="3343161"/>
            <a:ext cx="3231228" cy="485081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ML Inference in a Cloud Native Approach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F979B7-E451-4522-8C01-CC410F5A8A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16688"/>
            <a:ext cx="2743200" cy="341312"/>
          </a:xfrm>
          <a:prstGeom prst="rect">
            <a:avLst/>
          </a:prstGeom>
        </p:spPr>
        <p:txBody>
          <a:bodyPr/>
          <a:lstStyle/>
          <a:p>
            <a:fld id="{1AAC388E-FA9E-4A2C-95EA-1F6B3A07935A}" type="slidenum">
              <a:rPr lang="zh-CN" altLang="en-US" smtClean="0"/>
              <a:t>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3856E2-83DF-4A42-B13B-E4BE07600984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9" name="Freeform 105">
              <a:extLst>
                <a:ext uri="{FF2B5EF4-FFF2-40B4-BE49-F238E27FC236}">
                  <a16:creationId xmlns:a16="http://schemas.microsoft.com/office/drawing/2014/main" id="{0C74C6B0-082A-4FE6-B113-8737E0AD6F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6">
              <a:extLst>
                <a:ext uri="{FF2B5EF4-FFF2-40B4-BE49-F238E27FC236}">
                  <a16:creationId xmlns:a16="http://schemas.microsoft.com/office/drawing/2014/main" id="{C6EF5BF6-05E2-4F85-93D9-F0D1A1010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07">
              <a:extLst>
                <a:ext uri="{FF2B5EF4-FFF2-40B4-BE49-F238E27FC236}">
                  <a16:creationId xmlns:a16="http://schemas.microsoft.com/office/drawing/2014/main" id="{74A3CA29-3875-4FBF-B857-1E2AC5244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08">
              <a:extLst>
                <a:ext uri="{FF2B5EF4-FFF2-40B4-BE49-F238E27FC236}">
                  <a16:creationId xmlns:a16="http://schemas.microsoft.com/office/drawing/2014/main" id="{8A6A3030-1B0B-45A3-8834-0E70378D46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09">
              <a:extLst>
                <a:ext uri="{FF2B5EF4-FFF2-40B4-BE49-F238E27FC236}">
                  <a16:creationId xmlns:a16="http://schemas.microsoft.com/office/drawing/2014/main" id="{FA0D935A-7038-4326-8E09-B9EC4B14CC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0">
              <a:extLst>
                <a:ext uri="{FF2B5EF4-FFF2-40B4-BE49-F238E27FC236}">
                  <a16:creationId xmlns:a16="http://schemas.microsoft.com/office/drawing/2014/main" id="{9EBBCFEF-6D9B-4A6A-BA75-0855E648AF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1">
              <a:extLst>
                <a:ext uri="{FF2B5EF4-FFF2-40B4-BE49-F238E27FC236}">
                  <a16:creationId xmlns:a16="http://schemas.microsoft.com/office/drawing/2014/main" id="{532838F4-8272-409B-AAFB-49782DF201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2">
              <a:extLst>
                <a:ext uri="{FF2B5EF4-FFF2-40B4-BE49-F238E27FC236}">
                  <a16:creationId xmlns:a16="http://schemas.microsoft.com/office/drawing/2014/main" id="{14976D5B-ADE0-4308-8B01-37786903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3">
              <a:extLst>
                <a:ext uri="{FF2B5EF4-FFF2-40B4-BE49-F238E27FC236}">
                  <a16:creationId xmlns:a16="http://schemas.microsoft.com/office/drawing/2014/main" id="{2AD8889C-7A54-43D5-A52C-D31B39B2F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4">
              <a:extLst>
                <a:ext uri="{FF2B5EF4-FFF2-40B4-BE49-F238E27FC236}">
                  <a16:creationId xmlns:a16="http://schemas.microsoft.com/office/drawing/2014/main" id="{F9ADC5C7-AE4D-4181-B4E7-C308ED7B4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15">
              <a:extLst>
                <a:ext uri="{FF2B5EF4-FFF2-40B4-BE49-F238E27FC236}">
                  <a16:creationId xmlns:a16="http://schemas.microsoft.com/office/drawing/2014/main" id="{74DC3C10-2966-493A-A54D-90406DF61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16">
              <a:extLst>
                <a:ext uri="{FF2B5EF4-FFF2-40B4-BE49-F238E27FC236}">
                  <a16:creationId xmlns:a16="http://schemas.microsoft.com/office/drawing/2014/main" id="{7D19AB60-7877-47D3-B258-5CC5D3394B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17">
              <a:extLst>
                <a:ext uri="{FF2B5EF4-FFF2-40B4-BE49-F238E27FC236}">
                  <a16:creationId xmlns:a16="http://schemas.microsoft.com/office/drawing/2014/main" id="{10EA4C77-ABB2-409A-8BA8-A3840B394F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18">
              <a:extLst>
                <a:ext uri="{FF2B5EF4-FFF2-40B4-BE49-F238E27FC236}">
                  <a16:creationId xmlns:a16="http://schemas.microsoft.com/office/drawing/2014/main" id="{F5893858-415F-428D-A831-326ED5810C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19">
              <a:extLst>
                <a:ext uri="{FF2B5EF4-FFF2-40B4-BE49-F238E27FC236}">
                  <a16:creationId xmlns:a16="http://schemas.microsoft.com/office/drawing/2014/main" id="{5D21FEF0-573F-48FD-82AE-714F73D01D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0">
              <a:extLst>
                <a:ext uri="{FF2B5EF4-FFF2-40B4-BE49-F238E27FC236}">
                  <a16:creationId xmlns:a16="http://schemas.microsoft.com/office/drawing/2014/main" id="{3A8E9DDA-2C4F-4E92-8370-0CC50BE55A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1">
              <a:extLst>
                <a:ext uri="{FF2B5EF4-FFF2-40B4-BE49-F238E27FC236}">
                  <a16:creationId xmlns:a16="http://schemas.microsoft.com/office/drawing/2014/main" id="{9CE66337-D592-4BE6-90D6-704CADAA2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2">
              <a:extLst>
                <a:ext uri="{FF2B5EF4-FFF2-40B4-BE49-F238E27FC236}">
                  <a16:creationId xmlns:a16="http://schemas.microsoft.com/office/drawing/2014/main" id="{B843AF31-47DA-4453-971F-FF5E89F7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3">
              <a:extLst>
                <a:ext uri="{FF2B5EF4-FFF2-40B4-BE49-F238E27FC236}">
                  <a16:creationId xmlns:a16="http://schemas.microsoft.com/office/drawing/2014/main" id="{E43294E8-EC60-4FC6-98A2-77968F2A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4">
              <a:extLst>
                <a:ext uri="{FF2B5EF4-FFF2-40B4-BE49-F238E27FC236}">
                  <a16:creationId xmlns:a16="http://schemas.microsoft.com/office/drawing/2014/main" id="{6C9AE238-B07C-4DD1-B7A2-E2583E1AAA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25">
              <a:extLst>
                <a:ext uri="{FF2B5EF4-FFF2-40B4-BE49-F238E27FC236}">
                  <a16:creationId xmlns:a16="http://schemas.microsoft.com/office/drawing/2014/main" id="{3C9D1F14-488C-4523-B9D6-15B19B5EAF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26">
              <a:extLst>
                <a:ext uri="{FF2B5EF4-FFF2-40B4-BE49-F238E27FC236}">
                  <a16:creationId xmlns:a16="http://schemas.microsoft.com/office/drawing/2014/main" id="{80B6BA1D-29FA-4BF0-B063-B79098AA73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27">
              <a:extLst>
                <a:ext uri="{FF2B5EF4-FFF2-40B4-BE49-F238E27FC236}">
                  <a16:creationId xmlns:a16="http://schemas.microsoft.com/office/drawing/2014/main" id="{FF588F2B-6141-460A-831A-5295757DE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28">
              <a:extLst>
                <a:ext uri="{FF2B5EF4-FFF2-40B4-BE49-F238E27FC236}">
                  <a16:creationId xmlns:a16="http://schemas.microsoft.com/office/drawing/2014/main" id="{1DF8E1C6-ABBD-447F-9F35-F56C18575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29">
              <a:extLst>
                <a:ext uri="{FF2B5EF4-FFF2-40B4-BE49-F238E27FC236}">
                  <a16:creationId xmlns:a16="http://schemas.microsoft.com/office/drawing/2014/main" id="{EAC0FEAE-CA47-416B-8B3A-8EA358552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0">
              <a:extLst>
                <a:ext uri="{FF2B5EF4-FFF2-40B4-BE49-F238E27FC236}">
                  <a16:creationId xmlns:a16="http://schemas.microsoft.com/office/drawing/2014/main" id="{9E7E5958-703A-42DF-B569-3D08B30E8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1">
              <a:extLst>
                <a:ext uri="{FF2B5EF4-FFF2-40B4-BE49-F238E27FC236}">
                  <a16:creationId xmlns:a16="http://schemas.microsoft.com/office/drawing/2014/main" id="{88AA7563-CE86-449F-99A8-20D26F1B87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2">
              <a:extLst>
                <a:ext uri="{FF2B5EF4-FFF2-40B4-BE49-F238E27FC236}">
                  <a16:creationId xmlns:a16="http://schemas.microsoft.com/office/drawing/2014/main" id="{4ADF512A-1E9A-4177-89BD-D71F63AA0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3">
              <a:extLst>
                <a:ext uri="{FF2B5EF4-FFF2-40B4-BE49-F238E27FC236}">
                  <a16:creationId xmlns:a16="http://schemas.microsoft.com/office/drawing/2014/main" id="{71BB6EFA-0FAD-4DE6-86F8-EE2AF219C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4">
              <a:extLst>
                <a:ext uri="{FF2B5EF4-FFF2-40B4-BE49-F238E27FC236}">
                  <a16:creationId xmlns:a16="http://schemas.microsoft.com/office/drawing/2014/main" id="{F5642261-90D8-4056-A8C5-7119F839A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6D6796AF-621D-4F6E-B31C-AE2D3CDEF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84EC43EE-5AC7-48AE-81CC-818064945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54564195-06AF-448F-8128-B2E7561C4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38">
              <a:extLst>
                <a:ext uri="{FF2B5EF4-FFF2-40B4-BE49-F238E27FC236}">
                  <a16:creationId xmlns:a16="http://schemas.microsoft.com/office/drawing/2014/main" id="{4CDFC31A-1071-4CF3-A4E0-72FB37B40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39">
              <a:extLst>
                <a:ext uri="{FF2B5EF4-FFF2-40B4-BE49-F238E27FC236}">
                  <a16:creationId xmlns:a16="http://schemas.microsoft.com/office/drawing/2014/main" id="{A4D93FDB-C0E9-4F0D-B304-0EC2B1C75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9BEB7FDB-5870-481A-9021-4BBB67FA2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BFD481FF-5CF2-4A0E-8664-D727A0D2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83B14AAE-3F24-4D56-BD9F-745431B500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大规模在线服务应用的资源调度解决方案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55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 算法与应用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20000"/>
          </a:bodyPr>
          <a:lstStyle/>
          <a:p>
            <a:pPr marL="342900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算法概述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广义背包问题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贪心算法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抽象 </a:t>
            </a:r>
            <a:r>
              <a:rPr lang="en-US" altLang="zh-CN" sz="2400" dirty="0"/>
              <a:t>–</a:t>
            </a:r>
            <a:r>
              <a:rPr lang="zh-CN" altLang="en-US" sz="2400" dirty="0"/>
              <a:t> 硬性资源 </a:t>
            </a:r>
            <a:r>
              <a:rPr lang="en-US" altLang="zh-CN" sz="2400" dirty="0"/>
              <a:t>–</a:t>
            </a:r>
            <a:r>
              <a:rPr lang="zh-CN" altLang="en-US" sz="2400" dirty="0"/>
              <a:t> 弹性资源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亲和性考量</a:t>
            </a:r>
            <a:endParaRPr lang="en-US" altLang="zh-CN" sz="2400" dirty="0"/>
          </a:p>
          <a:p>
            <a:pPr marL="342900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应用场景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机器学习推理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/>
              <a:t>弹性计算服务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搜索引擎</a:t>
            </a:r>
            <a:endParaRPr lang="en-US" altLang="zh-CN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60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算法结果举例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分组输入</a:t>
            </a:r>
            <a:r>
              <a:rPr lang="en-US" altLang="zh-CN" dirty="0"/>
              <a:t>- </a:t>
            </a:r>
            <a:r>
              <a:rPr lang="zh-CN" altLang="en-US" dirty="0"/>
              <a:t>指定模型组总计算资源消耗</a:t>
            </a:r>
          </a:p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0083097-E591-C24D-BB54-77FAD36A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893369"/>
              </p:ext>
            </p:extLst>
          </p:nvPr>
        </p:nvGraphicFramePr>
        <p:xfrm>
          <a:off x="2065131" y="1428750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302947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48479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679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55384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计算资源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72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dummy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92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3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16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6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计算资源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9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test{1,2,3}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服务器副本数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计算资源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19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193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Pod</a:t>
                      </a:r>
                      <a:r>
                        <a:rPr lang="zh-CN" altLang="en-US" dirty="0"/>
                        <a:t> 副本数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420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dummy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6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test{1,2,3}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315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16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服务性能数据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裸机 延迟曲线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575AF-C111-D748-A42C-68C36C9D8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70000"/>
            <a:ext cx="1193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7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服务性能数据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 延迟曲线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3DFCF7-D2F0-2D44-A5C7-533E6377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70000"/>
            <a:ext cx="1193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4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 总结与展望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未来展望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完善功能</a:t>
            </a:r>
            <a:endParaRPr lang="en-US" altLang="zh-CN" sz="2400" dirty="0"/>
          </a:p>
          <a:p>
            <a:pPr marL="800100" lvl="1" indent="-34290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支持其他类型应用</a:t>
            </a:r>
            <a:endParaRPr lang="en-US" altLang="zh-CN" sz="2400" dirty="0"/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不足之处</a:t>
            </a:r>
            <a:endParaRPr lang="en-US" altLang="zh-CN" sz="2400" dirty="0"/>
          </a:p>
          <a:p>
            <a:pPr marL="742950" lvl="1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算法的工程性有待改进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819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24A3FF-5B25-4990-9A49-A62A9E788E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DB3149-59ED-4AD9-9833-4E6A4E467A58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CA5E94FF-AD77-40B3-833D-B89CEAA89E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85A80768-5AF0-4902-8B26-DBE1184550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5C9ADF6C-4633-4EFB-BAC0-CD8297CF9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EF479A8E-B148-4CA3-8D74-1538A7BBF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0036AF95-A86C-457C-9320-D9CC5D1D4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C33E07B6-C782-4E05-83B8-662CEF87E6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CAB6E7FD-9FC4-46D6-A8AF-3610A8E984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A53C287A-22DF-43FE-9E28-39FFE3628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D0895BDF-F5F6-4F2C-B827-A0624BBED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65F4D8D5-1F09-4DF9-96C8-4212FAF8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66B894D5-DA3E-47F9-A730-B217E7838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B25EF5FC-11D3-4081-B8D2-BF7D1A264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CC3FCC39-D27F-44F5-A173-F69846EB0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AF47BA9B-1AC0-4A2F-B8EA-BBC12C767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576FD243-5A2F-4E29-A3A1-5DF612DED9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BAB1BB90-574F-438D-A00A-AD9EA61F2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433B01C4-B4D6-41EC-B313-96E8AF87C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5B77FF11-5D65-4268-A547-C1E134BA1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712DF21D-7D89-4695-A376-64C1497010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999CAAF6-E365-46DC-875A-8C619913C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DE9D805D-1620-4BE2-8465-05B3FA89C8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6E770AFC-3D56-47C3-83CD-89B6FE546F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7CB66407-D33F-4E92-AB5F-7529EEA632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ABC96426-11FA-4693-884B-69A5F524C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2B95493-1B59-46DC-87B0-1A33C8E1A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B4E9E3A2-33B6-4199-924E-F825770F9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22DA8431-A659-4EAC-B297-7BB2C7193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7D94DE93-DE4B-4A82-8D17-7B5A53F47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86C636EB-473B-4F46-993E-34418EE09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C811055B-A46B-40C8-BB22-641FF430F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52D8C7B4-289D-4089-8B92-0A6444C1B6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557B5973-68A4-492F-A41D-6134B9B6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D8990FAF-28BF-45A9-AAF5-46FA81986C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715D988F-0CB4-4028-ABA0-C728BB94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241CFF67-BB26-4952-9A29-B292E7659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8FD41C9C-EFAD-491C-9103-21FBEB2DE7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1727935D-B132-4AA3-85AC-C7CDCA5CC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E362B-FA84-4446-A625-CEBAAB56C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15340" y="4747371"/>
            <a:ext cx="3056660" cy="617537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于振云 指导教师 王强</a:t>
            </a:r>
          </a:p>
        </p:txBody>
      </p:sp>
    </p:spTree>
    <p:extLst>
      <p:ext uri="{BB962C8B-B14F-4D97-AF65-F5344CB8AC3E}">
        <p14:creationId xmlns:p14="http://schemas.microsoft.com/office/powerpoint/2010/main" val="298871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4E9945-F3C2-4023-A547-697A62835A1F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EEF630-E241-47AA-BBEA-5014DEE18790}"/>
              </a:ext>
            </a:extLst>
          </p:cNvPr>
          <p:cNvGrpSpPr/>
          <p:nvPr/>
        </p:nvGrpSpPr>
        <p:grpSpPr>
          <a:xfrm>
            <a:off x="793780" y="2608487"/>
            <a:ext cx="2974123" cy="3387729"/>
            <a:chOff x="870884" y="1648624"/>
            <a:chExt cx="2974123" cy="338772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233245-EB31-4DE9-831A-0D881E502C02}"/>
                </a:ext>
              </a:extLst>
            </p:cNvPr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573E33A-B581-4106-913A-FFF18735F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/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2147B20-C522-4B7C-ABB1-0C68667B5D15}"/>
                </a:ext>
              </a:extLst>
            </p:cNvPr>
            <p:cNvSpPr txBox="1"/>
            <p:nvPr/>
          </p:nvSpPr>
          <p:spPr>
            <a:xfrm>
              <a:off x="2749140" y="1648624"/>
              <a:ext cx="258532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TENTS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D3D9B8-D4D5-4E08-89D2-9CEB9C2292E1}"/>
                </a:ext>
              </a:extLst>
            </p:cNvPr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录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181BDF26-C17E-48A9-88CD-AAC5E0930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998"/>
          <a:stretch/>
        </p:blipFill>
        <p:spPr>
          <a:xfrm>
            <a:off x="5586820" y="-1357083"/>
            <a:ext cx="5553465" cy="896982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E38801-AAD9-45E9-945B-CF81079D404A}"/>
              </a:ext>
            </a:extLst>
          </p:cNvPr>
          <p:cNvGrpSpPr/>
          <p:nvPr/>
        </p:nvGrpSpPr>
        <p:grpSpPr>
          <a:xfrm>
            <a:off x="6096000" y="749300"/>
            <a:ext cx="3240000" cy="5246916"/>
            <a:chOff x="5395536" y="685800"/>
            <a:chExt cx="3240000" cy="524691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BE8EAC9-8496-4C87-BFDB-13866B96CD0D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03 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实现与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技术难点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Implementation And Technology Highlights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E3827C-003B-4936-B561-F5EC80597BFF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技术与工程背景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3F3F3F"/>
                  </a:solidFill>
                  <a:latin typeface="Arial"/>
                  <a:ea typeface="Microsoft YaHei"/>
                </a:rPr>
                <a:t>Technology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And Engineering Background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ED919AF-D3BA-43E2-978A-713F1EDF03C3}"/>
                </a:ext>
              </a:extLst>
            </p:cNvPr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算法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与应用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And Application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57EDFC1-F21B-4F0F-BAB1-307C2D62F8EA}"/>
                </a:ext>
              </a:extLst>
            </p:cNvPr>
            <p:cNvSpPr txBox="1"/>
            <p:nvPr/>
          </p:nvSpPr>
          <p:spPr>
            <a:xfrm>
              <a:off x="5395536" y="5212716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总结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与展望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Relevant Recommendations And Summary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307703-D4D9-4F72-82D7-4288F459977B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选题背景及意义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Background And Significance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10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6">
            <a:extLst>
              <a:ext uri="{FF2B5EF4-FFF2-40B4-BE49-F238E27FC236}">
                <a16:creationId xmlns:a16="http://schemas.microsoft.com/office/drawing/2014/main" id="{E07F4DD4-D05B-498A-B8FF-324F4FFCF62A}"/>
              </a:ext>
            </a:extLst>
          </p:cNvPr>
          <p:cNvSpPr/>
          <p:nvPr/>
        </p:nvSpPr>
        <p:spPr>
          <a:xfrm flipV="1">
            <a:off x="6704386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6">
            <a:extLst>
              <a:ext uri="{FF2B5EF4-FFF2-40B4-BE49-F238E27FC236}">
                <a16:creationId xmlns:a16="http://schemas.microsoft.com/office/drawing/2014/main" id="{3E549859-161B-4796-94B0-E18C94AAB4AE}"/>
              </a:ext>
            </a:extLst>
          </p:cNvPr>
          <p:cNvSpPr/>
          <p:nvPr/>
        </p:nvSpPr>
        <p:spPr>
          <a:xfrm flipH="1" flipV="1">
            <a:off x="1304104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01 </a:t>
            </a:r>
            <a:r>
              <a:rPr lang="zh-CN" altLang="en-US" dirty="0"/>
              <a:t>选题背景及意义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D439D6-7EAB-41A6-A921-17AE70ACA9CA}"/>
              </a:ext>
            </a:extLst>
          </p:cNvPr>
          <p:cNvGrpSpPr/>
          <p:nvPr/>
        </p:nvGrpSpPr>
        <p:grpSpPr>
          <a:xfrm>
            <a:off x="2140523" y="1490448"/>
            <a:ext cx="2896524" cy="694518"/>
            <a:chOff x="2080078" y="1301607"/>
            <a:chExt cx="2896524" cy="69451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51C1BB-022C-4BB4-8FCC-034BBBFA3526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7" name="梯形 6">
                <a:extLst>
                  <a:ext uri="{FF2B5EF4-FFF2-40B4-BE49-F238E27FC236}">
                    <a16:creationId xmlns:a16="http://schemas.microsoft.com/office/drawing/2014/main" id="{E20DFCD7-6D6B-4446-A57A-B9BE39303B14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F43ACF75-C2EA-481E-B072-9D5158EE8E99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765682-9183-466F-93A2-B3F27EBBA621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平台化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F0C3766-6BB8-4599-A766-FA908B6F53AB}"/>
              </a:ext>
            </a:extLst>
          </p:cNvPr>
          <p:cNvSpPr txBox="1"/>
          <p:nvPr/>
        </p:nvSpPr>
        <p:spPr>
          <a:xfrm>
            <a:off x="1561202" y="2721855"/>
            <a:ext cx="4055166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中台思维</a:t>
            </a:r>
            <a:endParaRPr lang="en-US" altLang="zh-CN" sz="2000" dirty="0"/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平台集中化部署管理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云计算与容器云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1DC90-9DE5-43F8-A7DD-BBC19FE2A48A}"/>
              </a:ext>
            </a:extLst>
          </p:cNvPr>
          <p:cNvGrpSpPr/>
          <p:nvPr/>
        </p:nvGrpSpPr>
        <p:grpSpPr>
          <a:xfrm>
            <a:off x="7540805" y="1490448"/>
            <a:ext cx="2896524" cy="694518"/>
            <a:chOff x="2080078" y="1301607"/>
            <a:chExt cx="2896524" cy="6945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A6F069-FAE0-44B9-B1BD-F63151057775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21" name="梯形 6">
                <a:extLst>
                  <a:ext uri="{FF2B5EF4-FFF2-40B4-BE49-F238E27FC236}">
                    <a16:creationId xmlns:a16="http://schemas.microsoft.com/office/drawing/2014/main" id="{CC68FF00-C620-4FDB-9769-0F87BA8EA681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6">
                <a:extLst>
                  <a:ext uri="{FF2B5EF4-FFF2-40B4-BE49-F238E27FC236}">
                    <a16:creationId xmlns:a16="http://schemas.microsoft.com/office/drawing/2014/main" id="{346BD7FB-1609-415A-80C0-70BADBBE8CCD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6C2252-8179-4D67-8AC3-B8C32BF622B9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机器学习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F4EFBAF-BECD-4EB0-887F-5A084F0C4E90}"/>
              </a:ext>
            </a:extLst>
          </p:cNvPr>
          <p:cNvSpPr txBox="1"/>
          <p:nvPr/>
        </p:nvSpPr>
        <p:spPr>
          <a:xfrm>
            <a:off x="6961484" y="2721855"/>
            <a:ext cx="4055166" cy="1421415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规模持续上升</a:t>
            </a:r>
            <a:endParaRPr lang="en-US" altLang="zh-CN" sz="2000" dirty="0"/>
          </a:p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Machine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Service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BC66F3-C493-EF41-81D6-FDDF704B8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20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技术与工程背景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Kubernetes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FCF132-1F39-1644-B775-9E82278C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21" y="1805608"/>
            <a:ext cx="6122357" cy="22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2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技术与工程背景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Serving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275EB-062A-C341-88DF-54EF4F54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27" y="1890415"/>
            <a:ext cx="5543945" cy="31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技术与工程背景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 </a:t>
            </a:r>
            <a:r>
              <a:rPr lang="en-US" altLang="zh-CN" dirty="0"/>
              <a:t>Operator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用户自己提供调度逻辑和功能扩展的一类接口与实现方式</a:t>
            </a:r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99C85-820F-2141-87B3-C1315825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937" y="3679134"/>
            <a:ext cx="5320388" cy="17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实现与技术难点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流程概览</a:t>
            </a:r>
            <a:endParaRPr lang="en-US" altLang="zh-CN" sz="2000" dirty="0"/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模块划分</a:t>
            </a:r>
            <a:endParaRPr lang="en-US" altLang="zh-CN" sz="2000" dirty="0"/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运行方式</a:t>
            </a:r>
            <a:endParaRPr lang="en-US" altLang="zh-CN" sz="2000" dirty="0"/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工程解决方案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NFS</a:t>
            </a:r>
          </a:p>
          <a:p>
            <a:pPr marL="285750" indent="-285750" algn="just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工程解决方案 </a:t>
            </a:r>
            <a:r>
              <a:rPr lang="en-US" altLang="zh-CN" sz="2000" dirty="0"/>
              <a:t>–</a:t>
            </a:r>
            <a:r>
              <a:rPr lang="zh-CN" altLang="en-US" sz="2000" dirty="0"/>
              <a:t> 网络地址映射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85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C087AE-C4F6-2747-83FA-FF33EE5E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2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F8B44A-FABC-3D48-884C-98497FC8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6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7438</TotalTime>
  <Words>353</Words>
  <Application>Microsoft Macintosh PowerPoint</Application>
  <PresentationFormat>宽屏</PresentationFormat>
  <Paragraphs>134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方正粗雅宋简体</vt:lpstr>
      <vt:lpstr>方正准雅宋简体</vt:lpstr>
      <vt:lpstr>Microsoft YaHei</vt:lpstr>
      <vt:lpstr>Arial</vt:lpstr>
      <vt:lpstr>Office 主题​​</vt:lpstr>
      <vt:lpstr>PowerPoint 演示文稿</vt:lpstr>
      <vt:lpstr>PowerPoint 演示文稿</vt:lpstr>
      <vt:lpstr>01 选题背景及意义</vt:lpstr>
      <vt:lpstr>02 技术与工程背景</vt:lpstr>
      <vt:lpstr>02 技术与工程背景</vt:lpstr>
      <vt:lpstr>02 技术与工程背景</vt:lpstr>
      <vt:lpstr>03 实现与技术难点</vt:lpstr>
      <vt:lpstr>PowerPoint 演示文稿</vt:lpstr>
      <vt:lpstr>PowerPoint 演示文稿</vt:lpstr>
      <vt:lpstr>04 算法与应用</vt:lpstr>
      <vt:lpstr>算法结果举例</vt:lpstr>
      <vt:lpstr>服务性能数据</vt:lpstr>
      <vt:lpstr>服务性能数据</vt:lpstr>
      <vt:lpstr>05 总结与展望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82</cp:revision>
  <dcterms:created xsi:type="dcterms:W3CDTF">2019-06-01T08:16:01Z</dcterms:created>
  <dcterms:modified xsi:type="dcterms:W3CDTF">2019-06-06T12:14:27Z</dcterms:modified>
</cp:coreProperties>
</file>